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87" r:id="rId2"/>
    <p:sldId id="256" r:id="rId3"/>
    <p:sldId id="257" r:id="rId4"/>
    <p:sldId id="259" r:id="rId5"/>
    <p:sldId id="260" r:id="rId6"/>
    <p:sldId id="262" r:id="rId7"/>
    <p:sldId id="288" r:id="rId8"/>
    <p:sldId id="289" r:id="rId9"/>
    <p:sldId id="290" r:id="rId10"/>
    <p:sldId id="291" r:id="rId11"/>
    <p:sldId id="292" r:id="rId12"/>
    <p:sldId id="297" r:id="rId13"/>
    <p:sldId id="293" r:id="rId14"/>
    <p:sldId id="294" r:id="rId15"/>
    <p:sldId id="295" r:id="rId16"/>
    <p:sldId id="29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5440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672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7618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072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9172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2757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16808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9319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6619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0377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2284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9463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920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658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8857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628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DA541-99B0-49F7-8105-61A108F5465E}" type="datetimeFigureOut">
              <a:rPr lang="en-IN" smtClean="0"/>
              <a:t>16-07-2021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BAD39C4-82EF-480F-B5F7-17D733C9C6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1837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27AD6A-3308-4E2B-9224-A6102E271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886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2691134" y="4563123"/>
            <a:ext cx="5334280" cy="166567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2400" dirty="0"/>
              <a:t>Training and Splitting Data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2400" dirty="0"/>
              <a:t>Applying Ensembled modelling and Predicting the accuracy of the Model</a:t>
            </a:r>
            <a:endParaRPr lang="en-IN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353A40-9DF7-4694-A2CD-F89CCAB2D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58" y="332218"/>
            <a:ext cx="9639300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508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2584602" y="3648724"/>
            <a:ext cx="5334280" cy="1665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2400" dirty="0"/>
              <a:t>Dumping the model 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2400" dirty="0"/>
              <a:t>Saving it as PKL file to access it in Flask</a:t>
            </a: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A03BA7-BB49-4327-B167-D574C7F19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259" y="1762957"/>
            <a:ext cx="9667875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37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9A1B4A-963A-47AD-83F5-3621DB0B9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852" y="291579"/>
            <a:ext cx="8596668" cy="748682"/>
          </a:xfrm>
        </p:spPr>
        <p:txBody>
          <a:bodyPr/>
          <a:lstStyle/>
          <a:p>
            <a:pPr algn="ctr"/>
            <a:r>
              <a:rPr lang="en-US" dirty="0"/>
              <a:t>UI</a:t>
            </a:r>
            <a:endParaRPr lang="en-IN" dirty="0"/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DCF446C0-2E75-4AC5-9FEF-90617B064795}"/>
              </a:ext>
            </a:extLst>
          </p:cNvPr>
          <p:cNvSpPr txBox="1">
            <a:spLocks/>
          </p:cNvSpPr>
          <p:nvPr/>
        </p:nvSpPr>
        <p:spPr>
          <a:xfrm>
            <a:off x="5560486" y="1488614"/>
            <a:ext cx="4184034" cy="926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466A02-9AF0-4D8A-A801-4EFCDAC7B5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82606" y="5557682"/>
            <a:ext cx="4184034" cy="1008739"/>
          </a:xfrm>
        </p:spPr>
        <p:txBody>
          <a:bodyPr/>
          <a:lstStyle/>
          <a:p>
            <a:r>
              <a:rPr lang="en-US" dirty="0"/>
              <a:t>HTML File for the website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400A34-DFD5-46AD-A6C5-B177162D4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137" y="956568"/>
            <a:ext cx="7700097" cy="430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533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9A1B4A-963A-47AD-83F5-3621DB0B9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852" y="291579"/>
            <a:ext cx="8596668" cy="748682"/>
          </a:xfrm>
        </p:spPr>
        <p:txBody>
          <a:bodyPr/>
          <a:lstStyle/>
          <a:p>
            <a:pPr algn="ctr"/>
            <a:r>
              <a:rPr lang="en-US" dirty="0"/>
              <a:t>UI</a:t>
            </a:r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AB8E2DB-A880-4711-B042-FEEAFE8200E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7336" y="1189712"/>
            <a:ext cx="4183062" cy="3664239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B83201-1BFC-4266-9B65-8D42B4188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7336" y="5143087"/>
            <a:ext cx="4184034" cy="926112"/>
          </a:xfrm>
        </p:spPr>
        <p:txBody>
          <a:bodyPr/>
          <a:lstStyle/>
          <a:p>
            <a:r>
              <a:rPr lang="en-US" dirty="0"/>
              <a:t>Creating a Flask Application and Accessing the Machine Learning Model</a:t>
            </a:r>
            <a:endParaRPr lang="en-IN" dirty="0"/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DCF446C0-2E75-4AC5-9FEF-90617B064795}"/>
              </a:ext>
            </a:extLst>
          </p:cNvPr>
          <p:cNvSpPr txBox="1">
            <a:spLocks/>
          </p:cNvSpPr>
          <p:nvPr/>
        </p:nvSpPr>
        <p:spPr>
          <a:xfrm>
            <a:off x="5560486" y="1488614"/>
            <a:ext cx="4184034" cy="926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77774E29-8D4F-4695-BED1-D87B449C79B1}"/>
              </a:ext>
            </a:extLst>
          </p:cNvPr>
          <p:cNvSpPr txBox="1">
            <a:spLocks/>
          </p:cNvSpPr>
          <p:nvPr/>
        </p:nvSpPr>
        <p:spPr>
          <a:xfrm>
            <a:off x="5872685" y="5143087"/>
            <a:ext cx="4184034" cy="926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Running the Flask Application (Deployment)</a:t>
            </a:r>
            <a:endParaRPr lang="en-IN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95D5CD4-16F3-40B8-B8DF-9FB417FA7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5647" y="1189712"/>
            <a:ext cx="4299289" cy="366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85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3268181" y="5929172"/>
            <a:ext cx="5334280" cy="831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2400" dirty="0"/>
              <a:t>Output UI and Percentages of the inputs.</a:t>
            </a:r>
            <a:endParaRPr lang="en-IN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6B78D1-9041-4A03-A14C-EB6CC88D0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578" y="206514"/>
            <a:ext cx="10816843" cy="560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522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3268181" y="6026827"/>
            <a:ext cx="5334280" cy="831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2400" dirty="0"/>
              <a:t>Predicting </a:t>
            </a:r>
            <a:r>
              <a:rPr lang="en-US" sz="2400"/>
              <a:t>The Quality.</a:t>
            </a: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14DD7F-F239-4850-99C7-02D970FE9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72" y="164354"/>
            <a:ext cx="11825056" cy="565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5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1028" name="Picture 4" descr="Green Thank You Vector Images (over 1,400)">
            <a:extLst>
              <a:ext uri="{FF2B5EF4-FFF2-40B4-BE49-F238E27FC236}">
                <a16:creationId xmlns:a16="http://schemas.microsoft.com/office/drawing/2014/main" id="{5BD841B1-B09C-47C8-B4AA-2C84AD5FA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5558" y="1836476"/>
            <a:ext cx="4244868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981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EBB6D84-4239-4ED2-AA4F-A7F291AC43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3715657"/>
            <a:ext cx="7766936" cy="2196871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en-GB" sz="72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DEPARTMENT OF COMPUTER SCIENCE AND ENGINEERING</a:t>
            </a:r>
          </a:p>
          <a:p>
            <a:pPr algn="ctr"/>
            <a:endParaRPr lang="en-IN" sz="72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GB" sz="7200" dirty="0">
                <a:solidFill>
                  <a:schemeClr val="tx1"/>
                </a:solidFill>
                <a:latin typeface="Times New Roman" panose="020206030504050203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				Ch. Keerthi Sai			18481A0545</a:t>
            </a:r>
          </a:p>
          <a:p>
            <a:pPr algn="l"/>
            <a:r>
              <a:rPr lang="en-GB" sz="7200" dirty="0">
                <a:solidFill>
                  <a:schemeClr val="tx1"/>
                </a:solidFill>
                <a:latin typeface="Times New Roman" panose="020206030504050203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				D. </a:t>
            </a:r>
            <a:r>
              <a:rPr lang="en-GB" sz="7200" dirty="0" err="1">
                <a:solidFill>
                  <a:schemeClr val="tx1"/>
                </a:solidFill>
                <a:latin typeface="Times New Roman" panose="020206030504050203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Prathyusha</a:t>
            </a:r>
            <a:r>
              <a:rPr lang="en-GB" sz="7200" dirty="0">
                <a:solidFill>
                  <a:schemeClr val="tx1"/>
                </a:solidFill>
                <a:latin typeface="Times New Roman" panose="020206030504050203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				18481A0557</a:t>
            </a:r>
          </a:p>
          <a:p>
            <a:pPr algn="l"/>
            <a:r>
              <a:rPr lang="en-GB" sz="7200" dirty="0">
                <a:solidFill>
                  <a:schemeClr val="tx1"/>
                </a:solidFill>
                <a:latin typeface="Times New Roman" panose="020206030504050203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				B. Harish Chandra			18481A0525</a:t>
            </a:r>
          </a:p>
          <a:p>
            <a:pPr algn="l"/>
            <a:r>
              <a:rPr lang="en-GB" sz="7200" dirty="0">
                <a:solidFill>
                  <a:schemeClr val="tx1"/>
                </a:solidFill>
                <a:latin typeface="Times New Roman" panose="020206030504050203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				Ch. Lakshmi Pallavi		18481A0549</a:t>
            </a:r>
          </a:p>
          <a:p>
            <a:pPr algn="ctr"/>
            <a:endParaRPr lang="en-GB" sz="7200" dirty="0">
              <a:solidFill>
                <a:schemeClr val="tx1"/>
              </a:solidFill>
              <a:latin typeface="Times New Roman" panose="02020603050405020304" pitchFamily="18" charset="0"/>
              <a:ea typeface="MS Mincho" panose="020B0400000000000000" pitchFamily="49" charset="-128"/>
              <a:cs typeface="Times New Roman" panose="02020603050405020304" pitchFamily="18" charset="0"/>
            </a:endParaRPr>
          </a:p>
          <a:p>
            <a:pPr algn="ctr"/>
            <a:endParaRPr lang="en-GB" sz="7200" dirty="0">
              <a:solidFill>
                <a:schemeClr val="tx1"/>
              </a:solidFill>
              <a:latin typeface="Times New Roman" panose="02020603050405020304" pitchFamily="18" charset="0"/>
              <a:ea typeface="MS Mincho" panose="020B0400000000000000" pitchFamily="49" charset="-128"/>
              <a:cs typeface="Times New Roman" panose="02020603050405020304" pitchFamily="18" charset="0"/>
            </a:endParaRPr>
          </a:p>
          <a:p>
            <a:endParaRPr lang="en-IN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7CFEEEC-8229-47D7-A4DC-FE8CFBF92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093" y="1710268"/>
            <a:ext cx="1824036" cy="1812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01CA12D-4C73-4840-B37B-C44861DBB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9109" y="358237"/>
            <a:ext cx="7766936" cy="1174470"/>
          </a:xfrm>
        </p:spPr>
        <p:txBody>
          <a:bodyPr/>
          <a:lstStyle/>
          <a:p>
            <a:pPr algn="ctr"/>
            <a:r>
              <a:rPr lang="en-US" sz="2600" b="1" i="0" dirty="0">
                <a:solidFill>
                  <a:srgbClr val="2D2828"/>
                </a:solidFill>
                <a:effectLst/>
                <a:latin typeface="Open Sans" panose="020B0604020202020204" pitchFamily="34" charset="0"/>
              </a:rPr>
              <a:t>Estimate The Presence Of Impurities In An Iron Ore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2491500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D083A-0F18-4305-A4EB-006C6E9F8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9886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INTRODUCTION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02C1B-D7D8-4265-924C-C3520814B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69143"/>
            <a:ext cx="9114736" cy="4372219"/>
          </a:xfrm>
        </p:spPr>
        <p:txBody>
          <a:bodyPr>
            <a:normAutofit lnSpcReduction="10000"/>
          </a:bodyPr>
          <a:lstStyle/>
          <a:p>
            <a:pPr marL="0" indent="0" fontAlgn="base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000" b="0" i="0" dirty="0">
                <a:effectLst/>
                <a:latin typeface="Montserrat"/>
              </a:rPr>
              <a:t>Iron ores are rocks and minerals from which metallic iron can be economically extracted. Iron is usually found in the form of Magnetite, Hematite, Goethite, Limonite, or Siderite.  </a:t>
            </a:r>
          </a:p>
          <a:p>
            <a:pPr marL="0" indent="0" fontAlgn="base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000" b="0" i="0" dirty="0">
                <a:effectLst/>
                <a:latin typeface="Montserrat"/>
              </a:rPr>
              <a:t>Usually, Magnetite Iron ore concentrate contains an impurity of 3–7% of silica. Estimation of silica involves a lot of chemical analysis which is time-consuming and involves high operational cost. In order to cut down the operational cost and also to help engineers by predicting at a faster rate, we make use of  Machine Learning (ML). </a:t>
            </a:r>
          </a:p>
          <a:p>
            <a:pPr marL="0" indent="0" fontAlgn="base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000" b="0" i="0" dirty="0">
                <a:effectLst/>
                <a:latin typeface="Montserrat"/>
              </a:rPr>
              <a:t>So the main goal of this project is to build a Machine Learning model to predict the impurities present in an Iron ore.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6615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90173-2F61-46B2-8F2C-E9DBFAE53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95086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IN" sz="2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ARCHITECTURE:</a:t>
            </a:r>
            <a:b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b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B1AEA44-C09D-4406-9D2F-9EB4B4AF3A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56" y="1509204"/>
            <a:ext cx="7533291" cy="4249542"/>
          </a:xfrm>
        </p:spPr>
      </p:pic>
    </p:spTree>
    <p:extLst>
      <p:ext uri="{BB962C8B-B14F-4D97-AF65-F5344CB8AC3E}">
        <p14:creationId xmlns:p14="http://schemas.microsoft.com/office/powerpoint/2010/main" val="1148173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45725618-1317-4D66-B4DC-DF88902FDFAC}"/>
              </a:ext>
            </a:extLst>
          </p:cNvPr>
          <p:cNvSpPr txBox="1">
            <a:spLocks/>
          </p:cNvSpPr>
          <p:nvPr/>
        </p:nvSpPr>
        <p:spPr>
          <a:xfrm>
            <a:off x="730600" y="270769"/>
            <a:ext cx="8596668" cy="8998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Project Flow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EB63ED9-B450-4A19-B8CF-DE9C3AB42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5608" y="1369279"/>
            <a:ext cx="4684779" cy="5217952"/>
          </a:xfrm>
        </p:spPr>
        <p:txBody>
          <a:bodyPr>
            <a:normAutofit fontScale="85000" lnSpcReduction="20000"/>
          </a:bodyPr>
          <a:lstStyle/>
          <a:p>
            <a:r>
              <a:rPr lang="en-US" sz="2200" b="1" dirty="0"/>
              <a:t>Machine Learning Model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5475C"/>
                </a:solidFill>
                <a:effectLst/>
                <a:latin typeface="Montserrat"/>
              </a:rPr>
              <a:t>Data Collection.</a:t>
            </a:r>
            <a:endParaRPr lang="en-US" b="0" i="0" dirty="0">
              <a:solidFill>
                <a:srgbClr val="35475C"/>
              </a:solidFill>
              <a:effectLst/>
              <a:latin typeface="Open Sans" panose="020B0606030504020204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Collect the dataset or Create the dataset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5475C"/>
                </a:solidFill>
                <a:effectLst/>
                <a:latin typeface="Montserrat"/>
              </a:rPr>
              <a:t>Data Preprocessing.</a:t>
            </a:r>
            <a:endParaRPr lang="en-US" b="0" i="0" dirty="0">
              <a:solidFill>
                <a:srgbClr val="35475C"/>
              </a:solidFill>
              <a:effectLst/>
              <a:latin typeface="Open Sans" panose="020B0606030504020204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Import the Libraries and  the dataset.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Checking for Null Values.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Data Visualization.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Handling Missing Data.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Label encoding And One Hot Encoding.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Feature Scaling.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Splitting Data into Train and Test.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5475C"/>
                </a:solidFill>
                <a:effectLst/>
                <a:latin typeface="Montserrat"/>
              </a:rPr>
              <a:t>Model Building</a:t>
            </a:r>
            <a:endParaRPr lang="en-US" b="0" i="0" dirty="0">
              <a:solidFill>
                <a:srgbClr val="35475C"/>
              </a:solidFill>
              <a:effectLst/>
              <a:latin typeface="Open Sans" panose="020B0606030504020204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Training and testing the model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Evaluation of Model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5475C"/>
                </a:solidFill>
                <a:effectLst/>
                <a:latin typeface="Montserrat"/>
              </a:rPr>
              <a:t>Application Building</a:t>
            </a:r>
            <a:endParaRPr lang="en-US" b="0" i="0" dirty="0">
              <a:solidFill>
                <a:srgbClr val="35475C"/>
              </a:solidFill>
              <a:effectLst/>
              <a:latin typeface="Open Sans" panose="020B0606030504020204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Create an HTML file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5475C"/>
                </a:solidFill>
                <a:effectLst/>
                <a:latin typeface="Open Sans" panose="020B0606030504020204" pitchFamily="34" charset="0"/>
              </a:rPr>
              <a:t>Build a Python Code</a:t>
            </a:r>
          </a:p>
          <a:p>
            <a:pPr lvl="1"/>
            <a:endParaRPr lang="en-IN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CF54AED-ECF4-48CD-A171-7F183FA519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75894" y="1369279"/>
            <a:ext cx="4184034" cy="3880773"/>
          </a:xfrm>
        </p:spPr>
        <p:txBody>
          <a:bodyPr>
            <a:noAutofit/>
          </a:bodyPr>
          <a:lstStyle/>
          <a:p>
            <a:r>
              <a:rPr lang="en-US" sz="2400" b="1" dirty="0"/>
              <a:t>UI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5475C"/>
                </a:solidFill>
                <a:effectLst/>
                <a:latin typeface="Montserrat"/>
              </a:rPr>
              <a:t>The user interacts with the UI (User Interface) to enter the data</a:t>
            </a:r>
            <a:endParaRPr lang="en-US" sz="1600" b="0" i="0" dirty="0">
              <a:solidFill>
                <a:srgbClr val="35475C"/>
              </a:solidFill>
              <a:effectLst/>
              <a:latin typeface="Open Sans" panose="020B060603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5475C"/>
                </a:solidFill>
                <a:effectLst/>
                <a:latin typeface="Montserrat"/>
              </a:rPr>
              <a:t>Entered data is analyzed by the model which is integrated</a:t>
            </a:r>
            <a:endParaRPr lang="en-US" sz="1600" b="0" i="0" dirty="0">
              <a:solidFill>
                <a:srgbClr val="35475C"/>
              </a:solidFill>
              <a:effectLst/>
              <a:latin typeface="Open Sans" panose="020B060603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5475C"/>
                </a:solidFill>
                <a:effectLst/>
                <a:latin typeface="Montserrat"/>
              </a:rPr>
              <a:t>Once the model analyses the input, the prediction is showcased on the UI</a:t>
            </a:r>
            <a:endParaRPr lang="en-US" sz="1600" b="0" i="0" dirty="0">
              <a:solidFill>
                <a:srgbClr val="35475C"/>
              </a:solidFill>
              <a:effectLst/>
              <a:latin typeface="Open Sans" panose="020B0606030504020204" pitchFamily="34" charset="0"/>
            </a:endParaRPr>
          </a:p>
          <a:p>
            <a:endParaRPr lang="en-US" sz="2400" dirty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02075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EC7C55B-0870-4E84-BDDC-49E5C2B17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996" y="1313056"/>
            <a:ext cx="5837545" cy="1169754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198083-737F-465E-84AD-FF9BB67EEC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98346" y="1593053"/>
            <a:ext cx="3854528" cy="667222"/>
          </a:xfrm>
        </p:spPr>
        <p:txBody>
          <a:bodyPr>
            <a:norm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2400" dirty="0"/>
              <a:t>Importing Libraries</a:t>
            </a:r>
            <a:endParaRPr lang="en-IN" sz="2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F39002-9A46-4633-8A75-FABCF9000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451" y="2818292"/>
            <a:ext cx="6398318" cy="3660230"/>
          </a:xfrm>
          <a:prstGeom prst="rect">
            <a:avLst/>
          </a:prstGeom>
        </p:spPr>
      </p:pic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430567" y="4130173"/>
            <a:ext cx="3659078" cy="10364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2400" dirty="0"/>
              <a:t>Reading the dataset and Viewing the fields.</a:t>
            </a:r>
            <a:endParaRPr lang="en-IN" sz="2400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86F5C0B-3DED-4FF2-BBF7-D19939FA35B6}"/>
              </a:ext>
            </a:extLst>
          </p:cNvPr>
          <p:cNvSpPr txBox="1">
            <a:spLocks/>
          </p:cNvSpPr>
          <p:nvPr/>
        </p:nvSpPr>
        <p:spPr>
          <a:xfrm>
            <a:off x="730600" y="270769"/>
            <a:ext cx="8596668" cy="8998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Machine Learning Model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70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593326" y="2839744"/>
            <a:ext cx="3659078" cy="10364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2400" dirty="0"/>
              <a:t>Information about the columns in the dataset.</a:t>
            </a:r>
            <a:endParaRPr lang="en-IN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DF96FE-6F66-4610-81A8-1202C31EF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047" y="288524"/>
            <a:ext cx="6387895" cy="628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967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0" y="2910766"/>
            <a:ext cx="3659078" cy="10364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2400" dirty="0"/>
              <a:t>Histogram Visualization of Columns</a:t>
            </a:r>
            <a:endParaRPr lang="en-IN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041C85-7B5D-468D-BE88-17366208D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499" y="58445"/>
            <a:ext cx="819409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746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5CCFA993-C2B1-49BE-98C3-3485D2C5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1058" y="56061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5F59351-D29C-4694-B37A-E13DB1412783}"/>
              </a:ext>
            </a:extLst>
          </p:cNvPr>
          <p:cNvSpPr txBox="1">
            <a:spLocks/>
          </p:cNvSpPr>
          <p:nvPr/>
        </p:nvSpPr>
        <p:spPr>
          <a:xfrm>
            <a:off x="0" y="2910766"/>
            <a:ext cx="3659078" cy="10364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06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2400" dirty="0" err="1"/>
              <a:t>HeatMap</a:t>
            </a:r>
            <a:r>
              <a:rPr lang="en-US" sz="2400" dirty="0"/>
              <a:t> Visualization of Columns</a:t>
            </a: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615E6B-225F-4EBB-B817-D38FB0FEB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6010" y="47626"/>
            <a:ext cx="7895578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8678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207</TotalTime>
  <Words>393</Words>
  <Application>Microsoft Office PowerPoint</Application>
  <PresentationFormat>Widescreen</PresentationFormat>
  <Paragraphs>52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Montserrat</vt:lpstr>
      <vt:lpstr>Open Sans</vt:lpstr>
      <vt:lpstr>Times New Roman</vt:lpstr>
      <vt:lpstr>Trebuchet MS</vt:lpstr>
      <vt:lpstr>Wingdings</vt:lpstr>
      <vt:lpstr>Wingdings 3</vt:lpstr>
      <vt:lpstr>Facet</vt:lpstr>
      <vt:lpstr>PowerPoint Presentation</vt:lpstr>
      <vt:lpstr>Estimate The Presence Of Impurities In An Iron Ore</vt:lpstr>
      <vt:lpstr>INTRODUCTION</vt:lpstr>
      <vt:lpstr>ARCHITECTURE:  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UI</vt:lpstr>
      <vt:lpstr>UI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Analyze SMS Messages With Watson Knowledge Studio</dc:title>
  <dc:creator>18481A0537</dc:creator>
  <cp:lastModifiedBy>18481A0557</cp:lastModifiedBy>
  <cp:revision>31</cp:revision>
  <dcterms:created xsi:type="dcterms:W3CDTF">2021-07-16T06:58:02Z</dcterms:created>
  <dcterms:modified xsi:type="dcterms:W3CDTF">2021-07-16T16:00:34Z</dcterms:modified>
</cp:coreProperties>
</file>

<file path=docProps/thumbnail.jpeg>
</file>